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6" r:id="rId5"/>
    <p:sldId id="259" r:id="rId6"/>
    <p:sldId id="260" r:id="rId7"/>
    <p:sldId id="270" r:id="rId8"/>
    <p:sldId id="273" r:id="rId9"/>
    <p:sldId id="274" r:id="rId10"/>
    <p:sldId id="266" r:id="rId11"/>
    <p:sldId id="262" r:id="rId12"/>
    <p:sldId id="272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49B0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student-finance/who-qualifies" TargetMode="External"/><Relationship Id="rId2" Type="http://schemas.openxmlformats.org/officeDocument/2006/relationships/hyperlink" Target="https://www.gov.uk/student-financ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v.uk/student-finance/new-fulltime-student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3410" y="619896"/>
            <a:ext cx="6754556" cy="2971801"/>
          </a:xfrm>
        </p:spPr>
        <p:txBody>
          <a:bodyPr>
            <a:noAutofit/>
          </a:bodyPr>
          <a:lstStyle/>
          <a:p>
            <a:pPr algn="ctr"/>
            <a:r>
              <a:rPr lang="en-GB" sz="6600" dirty="0"/>
              <a:t>Welcome to icon college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0288" y="3748219"/>
            <a:ext cx="6400800" cy="1947333"/>
          </a:xfrm>
        </p:spPr>
        <p:txBody>
          <a:bodyPr/>
          <a:lstStyle/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Admission for September 2022</a:t>
            </a:r>
          </a:p>
        </p:txBody>
      </p:sp>
      <p:pic>
        <p:nvPicPr>
          <p:cNvPr id="7" name="Picture 6" descr="ictmlogo">
            <a:extLst>
              <a:ext uri="{FF2B5EF4-FFF2-40B4-BE49-F238E27FC236}">
                <a16:creationId xmlns:a16="http://schemas.microsoft.com/office/drawing/2014/main" id="{30867302-8340-4D71-B735-A346BF6E093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8460" y="-1"/>
            <a:ext cx="1003539" cy="1164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1101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688" y="557365"/>
            <a:ext cx="10502772" cy="1214402"/>
          </a:xfrm>
        </p:spPr>
        <p:txBody>
          <a:bodyPr/>
          <a:lstStyle/>
          <a:p>
            <a:r>
              <a:rPr lang="en-GB" dirty="0"/>
              <a:t>Student support</a:t>
            </a:r>
            <a:endParaRPr lang="en-GB" sz="2000" dirty="0"/>
          </a:p>
        </p:txBody>
      </p:sp>
      <p:sp>
        <p:nvSpPr>
          <p:cNvPr id="6" name="Rectangle 5"/>
          <p:cNvSpPr/>
          <p:nvPr/>
        </p:nvSpPr>
        <p:spPr>
          <a:xfrm>
            <a:off x="494274" y="1900203"/>
            <a:ext cx="9728417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en-GB" sz="2400" dirty="0"/>
              <a:t>Personal Tutoring</a:t>
            </a: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endParaRPr lang="en-GB" sz="2400" dirty="0"/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en-GB" sz="2400" dirty="0"/>
              <a:t>Student Welfare and Career Advice</a:t>
            </a: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endParaRPr lang="en-GB" sz="2400" dirty="0"/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en-GB" sz="2400" dirty="0"/>
              <a:t>Mental Health &amp; Counselling</a:t>
            </a:r>
            <a:br>
              <a:rPr lang="en-GB" sz="2400" dirty="0"/>
            </a:br>
            <a:endParaRPr lang="en-GB" sz="2400" dirty="0"/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en-GB" sz="2400" dirty="0"/>
              <a:t>Sports &amp; Extra Curricula Activities</a:t>
            </a:r>
            <a:br>
              <a:rPr lang="en-GB" sz="2400" dirty="0"/>
            </a:br>
            <a:endParaRPr lang="en-GB" sz="2400" dirty="0"/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en-GB" sz="2400" dirty="0"/>
              <a:t>Study Skills/IT Skills</a:t>
            </a:r>
          </a:p>
          <a:p>
            <a:pPr algn="just" fontAlgn="base"/>
            <a:endParaRPr lang="en-GB" sz="2400" dirty="0"/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en-GB" sz="2400" dirty="0"/>
              <a:t>IT Helpdesk Support</a:t>
            </a: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endParaRPr lang="en-GB" sz="2400" b="1" dirty="0">
              <a:solidFill>
                <a:srgbClr val="FFFFFF"/>
              </a:solidFill>
              <a:latin typeface="inherit"/>
            </a:endParaRP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en-GB" sz="2400" dirty="0"/>
              <a:t>Events: Graduation Ceremony, End of Year Party</a:t>
            </a:r>
            <a:br>
              <a:rPr lang="en-GB" sz="2400" b="1" dirty="0">
                <a:solidFill>
                  <a:srgbClr val="FFFFFF"/>
                </a:solidFill>
                <a:latin typeface="inherit"/>
              </a:rPr>
            </a:br>
            <a:endParaRPr lang="en-GB" sz="2400" b="1" dirty="0">
              <a:solidFill>
                <a:srgbClr val="FFFFFF"/>
              </a:solidFill>
              <a:latin typeface="inherit"/>
            </a:endParaRP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endParaRPr lang="en-GB" b="1" dirty="0">
              <a:solidFill>
                <a:srgbClr val="FFFFFF"/>
              </a:solidFill>
              <a:latin typeface="inherit"/>
            </a:endParaRP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endParaRPr lang="en-GB" b="1" dirty="0">
              <a:solidFill>
                <a:srgbClr val="FFFFFF"/>
              </a:solidFill>
              <a:latin typeface="inherit"/>
            </a:endParaRP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endParaRPr lang="en-GB" b="1" dirty="0">
              <a:solidFill>
                <a:srgbClr val="FFFFFF"/>
              </a:solidFill>
              <a:latin typeface="inherit"/>
            </a:endParaRP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endParaRPr lang="en-GB" b="1" dirty="0">
              <a:solidFill>
                <a:srgbClr val="FFFFFF"/>
              </a:solidFill>
              <a:latin typeface="inherit"/>
            </a:endParaRP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endParaRPr lang="en-GB" b="1" dirty="0">
              <a:solidFill>
                <a:srgbClr val="FFFFFF"/>
              </a:solidFill>
              <a:latin typeface="inherit"/>
            </a:endParaRP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endParaRPr lang="en-GB" b="1" dirty="0">
              <a:solidFill>
                <a:srgbClr val="FFFFFF"/>
              </a:solidFill>
              <a:latin typeface="inherit"/>
            </a:endParaRP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endParaRPr lang="en-GB" b="1" dirty="0">
              <a:solidFill>
                <a:srgbClr val="FFFFFF"/>
              </a:solidFill>
              <a:latin typeface="inherit"/>
            </a:endParaRP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endParaRPr lang="en-GB" b="1" dirty="0">
              <a:solidFill>
                <a:srgbClr val="FFFFFF"/>
              </a:solidFill>
              <a:latin typeface="inherit"/>
            </a:endParaRP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endParaRPr lang="en-GB" b="1" dirty="0">
              <a:solidFill>
                <a:srgbClr val="FFFFFF"/>
              </a:solidFill>
              <a:latin typeface="inherit"/>
            </a:endParaRPr>
          </a:p>
          <a:p>
            <a:pPr algn="just" fontAlgn="base"/>
            <a:endParaRPr lang="en-GB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11" name="Picture 10" descr="ictmlogo">
            <a:extLst>
              <a:ext uri="{FF2B5EF4-FFF2-40B4-BE49-F238E27FC236}">
                <a16:creationId xmlns:a16="http://schemas.microsoft.com/office/drawing/2014/main" id="{7DB34F6F-5AF9-4CFC-9607-0E35A530035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8460" y="-1"/>
            <a:ext cx="1003539" cy="1164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55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731" y="533170"/>
            <a:ext cx="4332631" cy="1507067"/>
          </a:xfrm>
        </p:spPr>
        <p:txBody>
          <a:bodyPr/>
          <a:lstStyle/>
          <a:p>
            <a:br>
              <a:rPr lang="en-GB" dirty="0"/>
            </a:br>
            <a:r>
              <a:rPr lang="en-GB" dirty="0" err="1"/>
              <a:t>slc</a:t>
            </a:r>
            <a:r>
              <a:rPr lang="en-GB" dirty="0"/>
              <a:t>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66" y="1777086"/>
            <a:ext cx="10790707" cy="5245671"/>
          </a:xfrm>
        </p:spPr>
        <p:txBody>
          <a:bodyPr>
            <a:normAutofit fontScale="70000" lnSpcReduction="20000"/>
          </a:bodyPr>
          <a:lstStyle/>
          <a:p>
            <a:pPr fontAlgn="base">
              <a:buFont typeface="Wingdings" panose="05000000000000000000" pitchFamily="2" charset="2"/>
              <a:buChar char="Ø"/>
            </a:pPr>
            <a:endParaRPr lang="en-GB" sz="4400" dirty="0">
              <a:solidFill>
                <a:schemeClr val="tx1"/>
              </a:solidFill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GB" sz="4400" dirty="0">
                <a:solidFill>
                  <a:schemeClr val="tx1"/>
                </a:solidFill>
              </a:rPr>
              <a:t>UK and EU Students are eligible for tuition fees and maintenance loan</a:t>
            </a:r>
            <a:br>
              <a:rPr lang="en-GB" sz="4400" dirty="0">
                <a:solidFill>
                  <a:schemeClr val="tx1"/>
                </a:solidFill>
              </a:rPr>
            </a:br>
            <a:endParaRPr lang="en-GB" sz="4400" dirty="0">
              <a:solidFill>
                <a:schemeClr val="tx1"/>
              </a:solidFill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GB" sz="4400" dirty="0">
                <a:solidFill>
                  <a:schemeClr val="tx1"/>
                </a:solidFill>
              </a:rPr>
              <a:t>Amount of maintenance loan is depended on house-hold income and vary for individuals 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GB" sz="4400" dirty="0">
                <a:solidFill>
                  <a:schemeClr val="tx1"/>
                </a:solidFill>
              </a:rPr>
              <a:t>Loan to be paid back once salary is over £27K</a:t>
            </a:r>
            <a:br>
              <a:rPr lang="en-GB" sz="4400" dirty="0">
                <a:solidFill>
                  <a:schemeClr val="tx1"/>
                </a:solidFill>
              </a:rPr>
            </a:br>
            <a:endParaRPr lang="en-GB" sz="4400" dirty="0">
              <a:solidFill>
                <a:schemeClr val="tx1"/>
              </a:solidFill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GB" sz="4400" dirty="0">
                <a:solidFill>
                  <a:schemeClr val="tx1"/>
                </a:solidFill>
              </a:rPr>
              <a:t>Further information is available at</a:t>
            </a:r>
            <a:r>
              <a:rPr lang="en-GB" sz="44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  https://www.gov.uk/student-finance</a:t>
            </a:r>
            <a:r>
              <a:rPr lang="en-GB" sz="4400" dirty="0">
                <a:solidFill>
                  <a:schemeClr val="tx1"/>
                </a:solidFill>
              </a:rPr>
              <a:t>/</a:t>
            </a:r>
            <a:r>
              <a:rPr lang="en-GB" sz="44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who-qualifies</a:t>
            </a:r>
            <a:r>
              <a:rPr lang="en-GB" sz="4400" dirty="0">
                <a:solidFill>
                  <a:schemeClr val="tx1"/>
                </a:solidFill>
              </a:rPr>
              <a:t> </a:t>
            </a:r>
          </a:p>
          <a:p>
            <a:pPr fontAlgn="base">
              <a:buFont typeface="Wingdings" panose="05000000000000000000" pitchFamily="2" charset="2"/>
              <a:buChar char="Ø"/>
            </a:pPr>
            <a:endParaRPr lang="en-GB" sz="2600" dirty="0">
              <a:solidFill>
                <a:schemeClr val="tx1"/>
              </a:solidFill>
            </a:endParaRPr>
          </a:p>
        </p:txBody>
      </p:sp>
      <p:pic>
        <p:nvPicPr>
          <p:cNvPr id="6" name="Picture 5" descr="ictmlogo">
            <a:extLst>
              <a:ext uri="{FF2B5EF4-FFF2-40B4-BE49-F238E27FC236}">
                <a16:creationId xmlns:a16="http://schemas.microsoft.com/office/drawing/2014/main" id="{1BC286DC-8308-4E71-BDCA-E99F57FBF98F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8460" y="-1"/>
            <a:ext cx="1003539" cy="1164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8880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40731" y="533170"/>
            <a:ext cx="10502772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dirty="0"/>
              <a:t>Student funding: maintenance loan </a:t>
            </a:r>
            <a:endParaRPr lang="en-GB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295141"/>
              </p:ext>
            </p:extLst>
          </p:nvPr>
        </p:nvGraphicFramePr>
        <p:xfrm>
          <a:off x="742247" y="2040237"/>
          <a:ext cx="10098747" cy="2407920"/>
        </p:xfrm>
        <a:graphic>
          <a:graphicData uri="http://schemas.openxmlformats.org/drawingml/2006/table">
            <a:tbl>
              <a:tblPr/>
              <a:tblGrid>
                <a:gridCol w="3113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3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1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GB" sz="2000" b="1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Full Time student</a:t>
                      </a:r>
                      <a:endParaRPr lang="en-GB" sz="2000" b="1" dirty="0">
                        <a:solidFill>
                          <a:srgbClr val="FFFFFF"/>
                        </a:solidFill>
                        <a:effectLst/>
                        <a:latin typeface="inheri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2000" b="1" dirty="0">
                          <a:solidFill>
                            <a:srgbClr val="FFFFFF"/>
                          </a:solidFill>
                          <a:effectLst/>
                          <a:latin typeface="inherit"/>
                        </a:rPr>
                        <a:t>Loan for the 2021 to 2022</a:t>
                      </a:r>
                    </a:p>
                    <a:p>
                      <a:pPr algn="l" fontAlgn="base"/>
                      <a:r>
                        <a:rPr lang="en-GB" sz="2000" b="1" dirty="0">
                          <a:solidFill>
                            <a:srgbClr val="FFFFFF"/>
                          </a:solidFill>
                          <a:effectLst/>
                          <a:latin typeface="inherit"/>
                        </a:rPr>
                        <a:t>academic year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2000" b="1" dirty="0">
                          <a:solidFill>
                            <a:srgbClr val="FFFFFF"/>
                          </a:solidFill>
                          <a:effectLst/>
                          <a:latin typeface="inherit"/>
                        </a:rPr>
                        <a:t>Loan for the 2022 to 2023</a:t>
                      </a:r>
                    </a:p>
                    <a:p>
                      <a:pPr algn="l" fontAlgn="base"/>
                      <a:r>
                        <a:rPr lang="en-GB" sz="2000" b="1" dirty="0">
                          <a:solidFill>
                            <a:srgbClr val="FFFFFF"/>
                          </a:solidFill>
                          <a:effectLst/>
                          <a:latin typeface="inherit"/>
                        </a:rPr>
                        <a:t>academic year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GB" sz="2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Living at home and study at ICON</a:t>
                      </a:r>
                      <a:endParaRPr lang="en-GB" sz="2000" dirty="0">
                        <a:solidFill>
                          <a:srgbClr val="FFFFFF"/>
                        </a:solidFill>
                        <a:effectLst/>
                        <a:latin typeface="inheri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2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Up to £7,987.00</a:t>
                      </a:r>
                      <a:endParaRPr lang="en-GB" sz="2000" dirty="0">
                        <a:solidFill>
                          <a:srgbClr val="FFFFFF"/>
                        </a:solidFill>
                        <a:effectLst/>
                        <a:latin typeface="inheri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2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Up to £8,171.00</a:t>
                      </a:r>
                      <a:endParaRPr lang="en-GB" sz="2000" dirty="0">
                        <a:solidFill>
                          <a:srgbClr val="FFFFFF"/>
                        </a:solidFill>
                        <a:effectLst/>
                        <a:latin typeface="inheri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GB" sz="20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Living away from home, in London and study at ICON</a:t>
                      </a:r>
                      <a:endParaRPr lang="en-GB" sz="2000">
                        <a:solidFill>
                          <a:srgbClr val="FFFFFF"/>
                        </a:solidFill>
                        <a:effectLst/>
                        <a:latin typeface="inheri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2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Up to £12,382.00</a:t>
                      </a:r>
                      <a:endParaRPr lang="en-GB" sz="2000" dirty="0">
                        <a:solidFill>
                          <a:srgbClr val="FFFFFF"/>
                        </a:solidFill>
                        <a:effectLst/>
                        <a:latin typeface="inheri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2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Up to £12,667.00</a:t>
                      </a:r>
                      <a:endParaRPr lang="en-GB" sz="2000" dirty="0">
                        <a:solidFill>
                          <a:srgbClr val="FFFFFF"/>
                        </a:solidFill>
                        <a:effectLst/>
                        <a:latin typeface="inheri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42248" y="4852644"/>
            <a:ext cx="92090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FFFF"/>
                </a:solidFill>
                <a:latin typeface="Arial" panose="020B0604020202020204" pitchFamily="34" charset="0"/>
              </a:rPr>
              <a:t>*Above figures are subject to change depending on government policy. For the current information please see at </a:t>
            </a:r>
            <a:r>
              <a:rPr lang="en-GB" sz="2400" dirty="0">
                <a:solidFill>
                  <a:srgbClr val="FFFFFF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https://www.gov.uk/student-finance/new-fulltime-students</a:t>
            </a:r>
            <a:endParaRPr lang="en-GB" sz="24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10" name="Picture 9" descr="ictmlogo">
            <a:extLst>
              <a:ext uri="{FF2B5EF4-FFF2-40B4-BE49-F238E27FC236}">
                <a16:creationId xmlns:a16="http://schemas.microsoft.com/office/drawing/2014/main" id="{808FA882-089B-440B-9B2E-2AF6ACC1FB0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8460" y="-1"/>
            <a:ext cx="1003539" cy="1164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5395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731" y="552606"/>
            <a:ext cx="10502772" cy="1507067"/>
          </a:xfrm>
        </p:spPr>
        <p:txBody>
          <a:bodyPr/>
          <a:lstStyle/>
          <a:p>
            <a:r>
              <a:rPr lang="en-GB" dirty="0"/>
              <a:t>Questions &amp; Answers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731" y="1707293"/>
            <a:ext cx="9316523" cy="104414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FFFF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9985" y="1781943"/>
            <a:ext cx="887991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en-GB" sz="2400" b="1" dirty="0">
              <a:solidFill>
                <a:srgbClr val="FFFFFF"/>
              </a:solidFill>
              <a:latin typeface="inherit"/>
            </a:endParaRPr>
          </a:p>
          <a:p>
            <a:pPr fontAlgn="base"/>
            <a:endParaRPr lang="en-GB" sz="2400" b="1" dirty="0">
              <a:solidFill>
                <a:srgbClr val="FFFFFF"/>
              </a:solidFill>
              <a:latin typeface="inherit"/>
            </a:endParaRPr>
          </a:p>
          <a:p>
            <a:pPr fontAlgn="base"/>
            <a:endParaRPr lang="en-GB" sz="2400" b="1" dirty="0">
              <a:solidFill>
                <a:srgbClr val="FFFFFF"/>
              </a:solidFill>
              <a:latin typeface="inherit"/>
            </a:endParaRPr>
          </a:p>
          <a:p>
            <a:pPr fontAlgn="base"/>
            <a:endParaRPr lang="en-GB" sz="2400" b="1" dirty="0">
              <a:solidFill>
                <a:srgbClr val="FFFFFF"/>
              </a:solidFill>
              <a:latin typeface="inherit"/>
            </a:endParaRPr>
          </a:p>
          <a:p>
            <a:pPr algn="ctr" fontAlgn="base"/>
            <a:r>
              <a:rPr lang="en-GB" sz="5400" b="1" dirty="0">
                <a:solidFill>
                  <a:srgbClr val="FFFFFF"/>
                </a:solidFill>
                <a:latin typeface="inherit"/>
              </a:rPr>
              <a:t>Thank You</a:t>
            </a: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endParaRPr lang="en-GB" sz="2400" b="1" dirty="0">
              <a:solidFill>
                <a:srgbClr val="FFFFFF"/>
              </a:solidFill>
              <a:latin typeface="inherit"/>
            </a:endParaRPr>
          </a:p>
          <a:p>
            <a:pPr fontAlgn="base"/>
            <a:endParaRPr lang="en-GB" sz="24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7" descr="ictmlogo">
            <a:extLst>
              <a:ext uri="{FF2B5EF4-FFF2-40B4-BE49-F238E27FC236}">
                <a16:creationId xmlns:a16="http://schemas.microsoft.com/office/drawing/2014/main" id="{07163A5E-3407-465C-B368-5A2E2A6BDF9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8460" y="-1"/>
            <a:ext cx="1003539" cy="1164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9166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984" y="207034"/>
            <a:ext cx="4332631" cy="1507067"/>
          </a:xfrm>
        </p:spPr>
        <p:txBody>
          <a:bodyPr/>
          <a:lstStyle/>
          <a:p>
            <a:r>
              <a:rPr lang="en-GB" dirty="0">
                <a:solidFill>
                  <a:srgbClr val="FFFFFF"/>
                </a:solidFill>
              </a:rPr>
              <a:t>College profile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690" y="1817182"/>
            <a:ext cx="9804578" cy="4833784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GB" sz="4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9600" dirty="0">
                <a:solidFill>
                  <a:schemeClr val="tx1"/>
                </a:solidFill>
              </a:rPr>
              <a:t>ICON College was established in 2003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9600" dirty="0">
                <a:solidFill>
                  <a:schemeClr val="tx1"/>
                </a:solidFill>
              </a:rPr>
              <a:t>OfS Registered Provider with higher fee cap status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9600" dirty="0">
                <a:solidFill>
                  <a:schemeClr val="tx1"/>
                </a:solidFill>
              </a:rPr>
              <a:t>Partnership with Falmouth University to run validated degree courses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9600" dirty="0">
                <a:solidFill>
                  <a:schemeClr val="tx1"/>
                </a:solidFill>
              </a:rPr>
              <a:t>Pearson Approved Centre to run BTEC HND and DET Courses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9600" dirty="0">
                <a:solidFill>
                  <a:schemeClr val="tx1"/>
                </a:solidFill>
              </a:rPr>
              <a:t>QAA Reviewed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9600" dirty="0">
                <a:solidFill>
                  <a:schemeClr val="tx1"/>
                </a:solidFill>
              </a:rPr>
              <a:t>TEF SILVER AWARDED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9600" dirty="0">
                <a:solidFill>
                  <a:schemeClr val="tx1"/>
                </a:solidFill>
              </a:rPr>
              <a:t>Students satisfaction on average at 90% based on NSS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9600" dirty="0">
                <a:solidFill>
                  <a:schemeClr val="tx1"/>
                </a:solidFill>
              </a:rPr>
              <a:t>Highly qualified and experienced teaching faculty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9600" dirty="0">
                <a:solidFill>
                  <a:schemeClr val="tx1"/>
                </a:solidFill>
              </a:rPr>
              <a:t>Quality lecture materials provided via ICON College VLE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9600" dirty="0">
                <a:solidFill>
                  <a:schemeClr val="tx1"/>
                </a:solidFill>
              </a:rPr>
              <a:t>Maximum support given to students to reach their full potential</a:t>
            </a: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6" name="Picture 5" descr="ictmlogo">
            <a:extLst>
              <a:ext uri="{FF2B5EF4-FFF2-40B4-BE49-F238E27FC236}">
                <a16:creationId xmlns:a16="http://schemas.microsoft.com/office/drawing/2014/main" id="{8AEEAC40-307C-4981-91A4-287A191A18C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8460" y="-1"/>
            <a:ext cx="1003539" cy="1164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594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493" y="607311"/>
            <a:ext cx="5706330" cy="1507067"/>
          </a:xfrm>
        </p:spPr>
        <p:txBody>
          <a:bodyPr/>
          <a:lstStyle/>
          <a:p>
            <a:r>
              <a:rPr lang="en-GB" dirty="0"/>
              <a:t>Courses on offer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989175"/>
              </p:ext>
            </p:extLst>
          </p:nvPr>
        </p:nvGraphicFramePr>
        <p:xfrm>
          <a:off x="651259" y="1843902"/>
          <a:ext cx="10537201" cy="5178702"/>
        </p:xfrm>
        <a:graphic>
          <a:graphicData uri="http://schemas.openxmlformats.org/drawingml/2006/table">
            <a:tbl>
              <a:tblPr/>
              <a:tblGrid>
                <a:gridCol w="7435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2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2045">
                <a:tc>
                  <a:txBody>
                    <a:bodyPr/>
                    <a:lstStyle/>
                    <a:p>
                      <a:pPr fontAlgn="t"/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  <a:latin typeface="inherit"/>
                        </a:rPr>
                        <a:t>Bachelor Degree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Duration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Fee </a:t>
                      </a:r>
                    </a:p>
                    <a:p>
                      <a:pPr algn="ctr" fontAlgn="t"/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 year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226">
                <a:tc>
                  <a:txBody>
                    <a:bodyPr/>
                    <a:lstStyle/>
                    <a:p>
                      <a:pPr marL="285750" indent="-285750" fontAlgn="t">
                        <a:buFont typeface="Wingdings" panose="05000000000000000000" pitchFamily="2" charset="2"/>
                        <a:buChar char="Ø"/>
                      </a:pPr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BSc (Hons) in Business and Management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Years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£7500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226">
                <a:tc>
                  <a:txBody>
                    <a:bodyPr/>
                    <a:lstStyle/>
                    <a:p>
                      <a:pPr marL="285750" indent="-285750" fontAlgn="t">
                        <a:buFont typeface="Wingdings" panose="05000000000000000000" pitchFamily="2" charset="2"/>
                        <a:buChar char="Ø"/>
                      </a:pPr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BSc (Hons) in Computing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Year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£7500</a:t>
                      </a:r>
                    </a:p>
                    <a:p>
                      <a:pPr algn="ctr" fontAlgn="t"/>
                      <a:endParaRPr lang="en-GB" sz="2400" kern="1200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8789">
                <a:tc>
                  <a:txBody>
                    <a:bodyPr/>
                    <a:lstStyle/>
                    <a:p>
                      <a:pPr marL="285750" indent="-285750" fontAlgn="t">
                        <a:buFont typeface="Wingdings" panose="05000000000000000000" pitchFamily="2" charset="2"/>
                        <a:buChar char="Ø"/>
                      </a:pPr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 (Hons) Tourism and Hospitality Management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Year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£7500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6886">
                <a:tc>
                  <a:txBody>
                    <a:bodyPr/>
                    <a:lstStyle/>
                    <a:p>
                      <a:pPr marL="285750" indent="-285750" fontAlgn="t">
                        <a:buFont typeface="Wingdings" panose="05000000000000000000" pitchFamily="2" charset="2"/>
                        <a:buChar char="Ø"/>
                      </a:pPr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Top-Up Degree (Business, Computing and Tourism &amp; Hospitality Management)</a:t>
                      </a:r>
                    </a:p>
                    <a:p>
                      <a:pPr marL="285750" indent="-285750" fontAlgn="t">
                        <a:buFont typeface="Wingdings" panose="05000000000000000000" pitchFamily="2" charset="2"/>
                        <a:buChar char="Ø"/>
                      </a:pPr>
                      <a:endParaRPr lang="en-GB" sz="2400" kern="1200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Year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£7500</a:t>
                      </a:r>
                    </a:p>
                    <a:p>
                      <a:pPr algn="ctr" fontAlgn="t"/>
                      <a:endParaRPr lang="en-GB" sz="2400" kern="1200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4226">
                <a:tc>
                  <a:txBody>
                    <a:bodyPr/>
                    <a:lstStyle/>
                    <a:p>
                      <a:pPr marL="285750" indent="-285750" fontAlgn="t">
                        <a:buFont typeface="Wingdings" panose="05000000000000000000" pitchFamily="2" charset="2"/>
                        <a:buChar char="Ø"/>
                      </a:pPr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Diploma in Education and Training (DET)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Year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£6500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" name="Picture 6" descr="ictmlogo">
            <a:extLst>
              <a:ext uri="{FF2B5EF4-FFF2-40B4-BE49-F238E27FC236}">
                <a16:creationId xmlns:a16="http://schemas.microsoft.com/office/drawing/2014/main" id="{9DB13F6D-CB05-4939-B16D-5B0A529CD8E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8460" y="-1"/>
            <a:ext cx="1003539" cy="1164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926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493" y="607311"/>
            <a:ext cx="5706330" cy="1507067"/>
          </a:xfrm>
        </p:spPr>
        <p:txBody>
          <a:bodyPr>
            <a:normAutofit/>
          </a:bodyPr>
          <a:lstStyle/>
          <a:p>
            <a:r>
              <a:rPr lang="en-GB" dirty="0"/>
              <a:t>BTEC Level 5 HNDs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96135"/>
              </p:ext>
            </p:extLst>
          </p:nvPr>
        </p:nvGraphicFramePr>
        <p:xfrm>
          <a:off x="651260" y="1843902"/>
          <a:ext cx="10537201" cy="4615181"/>
        </p:xfrm>
        <a:graphic>
          <a:graphicData uri="http://schemas.openxmlformats.org/drawingml/2006/table">
            <a:tbl>
              <a:tblPr/>
              <a:tblGrid>
                <a:gridCol w="7435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2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9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2594">
                <a:tc>
                  <a:txBody>
                    <a:bodyPr/>
                    <a:lstStyle/>
                    <a:p>
                      <a:pPr fontAlgn="t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inherit"/>
                        </a:rPr>
                        <a:t>Higher National Diploma (HND)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Duration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kern="1200" cap="none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Fee </a:t>
                      </a:r>
                    </a:p>
                    <a:p>
                      <a:pPr algn="ctr" fontAlgn="t"/>
                      <a:r>
                        <a:rPr lang="en-GB" sz="2400" kern="1200" cap="none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 </a:t>
                      </a:r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226">
                <a:tc>
                  <a:txBody>
                    <a:bodyPr/>
                    <a:lstStyle/>
                    <a:p>
                      <a:pPr marL="285750" indent="-285750" fontAlgn="t">
                        <a:buFont typeface="Wingdings" panose="05000000000000000000" pitchFamily="2" charset="2"/>
                        <a:buChar char="Ø"/>
                      </a:pPr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Years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£6500 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226">
                <a:tc>
                  <a:txBody>
                    <a:bodyPr/>
                    <a:lstStyle/>
                    <a:p>
                      <a:pPr marL="285750" indent="-285750" fontAlgn="t">
                        <a:buFont typeface="Wingdings" panose="05000000000000000000" pitchFamily="2" charset="2"/>
                        <a:buChar char="Ø"/>
                      </a:pPr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Computing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Years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£6500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8789">
                <a:tc>
                  <a:txBody>
                    <a:bodyPr/>
                    <a:lstStyle/>
                    <a:p>
                      <a:pPr marL="285750" indent="-285750" fontAlgn="t">
                        <a:buFont typeface="Wingdings" panose="05000000000000000000" pitchFamily="2" charset="2"/>
                        <a:buChar char="Ø"/>
                      </a:pPr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Travel and Tourism Management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Years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£6500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6886">
                <a:tc>
                  <a:txBody>
                    <a:bodyPr/>
                    <a:lstStyle/>
                    <a:p>
                      <a:pPr marL="285750" indent="-285750" fontAlgn="t">
                        <a:buFont typeface="Wingdings" panose="05000000000000000000" pitchFamily="2" charset="2"/>
                        <a:buChar char="Ø"/>
                      </a:pPr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Hospitality Management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Years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£6500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4226">
                <a:tc>
                  <a:txBody>
                    <a:bodyPr/>
                    <a:lstStyle/>
                    <a:p>
                      <a:pPr marL="285750" indent="-285750" fontAlgn="t">
                        <a:buFont typeface="Wingdings" panose="05000000000000000000" pitchFamily="2" charset="2"/>
                        <a:buChar char="Ø"/>
                      </a:pPr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Health Care Practice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Years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£6500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" name="Picture 6" descr="ictmlogo">
            <a:extLst>
              <a:ext uri="{FF2B5EF4-FFF2-40B4-BE49-F238E27FC236}">
                <a16:creationId xmlns:a16="http://schemas.microsoft.com/office/drawing/2014/main" id="{9DB13F6D-CB05-4939-B16D-5B0A529CD8E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8460" y="-1"/>
            <a:ext cx="1003539" cy="1164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2592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255" y="411032"/>
            <a:ext cx="5271745" cy="1507067"/>
          </a:xfrm>
        </p:spPr>
        <p:txBody>
          <a:bodyPr>
            <a:normAutofit/>
          </a:bodyPr>
          <a:lstStyle/>
          <a:p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About courses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995" y="2040237"/>
            <a:ext cx="10474640" cy="514997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22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b="1" dirty="0">
              <a:solidFill>
                <a:schemeClr val="tx1"/>
              </a:solidFill>
            </a:endParaRPr>
          </a:p>
          <a:p>
            <a:pPr algn="r">
              <a:buFont typeface="Wingdings" panose="05000000000000000000" pitchFamily="2" charset="2"/>
              <a:buChar char="Ø"/>
            </a:pPr>
            <a:endParaRPr lang="en-GB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tx1"/>
                </a:solidFill>
              </a:rPr>
              <a:t>Mode of study: Full time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tx1"/>
                </a:solidFill>
              </a:rPr>
              <a:t>Flexible options: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2 Full Days (9.30am-6.00pm) or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2 Evenings (5.30pm-9.30pm) + Saturday (9.30am-6.00pm)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tx1"/>
                </a:solidFill>
              </a:rPr>
              <a:t>Eligible students can apply for SLC funding to cover tuition fee &amp; maintenance cost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tx1"/>
                </a:solidFill>
              </a:rPr>
              <a:t>Currently recruiting UK and eligible EU students only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sz="22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</a:endParaRPr>
          </a:p>
        </p:txBody>
      </p:sp>
      <p:pic>
        <p:nvPicPr>
          <p:cNvPr id="6" name="Picture 5" descr="ictmlogo">
            <a:extLst>
              <a:ext uri="{FF2B5EF4-FFF2-40B4-BE49-F238E27FC236}">
                <a16:creationId xmlns:a16="http://schemas.microsoft.com/office/drawing/2014/main" id="{96D0F988-7424-4710-BE15-139C8D000F9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8460" y="-1"/>
            <a:ext cx="1003539" cy="1164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3527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719" y="163827"/>
            <a:ext cx="6960501" cy="1507067"/>
          </a:xfrm>
        </p:spPr>
        <p:txBody>
          <a:bodyPr/>
          <a:lstStyle/>
          <a:p>
            <a:br>
              <a:rPr lang="en-GB" dirty="0"/>
            </a:br>
            <a:r>
              <a:rPr lang="en-GB" dirty="0"/>
              <a:t>Entry requirement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336" y="1286703"/>
            <a:ext cx="11745524" cy="534938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en-GB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5500" dirty="0">
                <a:solidFill>
                  <a:schemeClr val="tx1"/>
                </a:solidFill>
              </a:rPr>
              <a:t>Level 3 qualification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5500" dirty="0">
                <a:solidFill>
                  <a:schemeClr val="tx1"/>
                </a:solidFill>
              </a:rPr>
              <a:t>Or level 2 qualifications and relevant work experience</a:t>
            </a:r>
            <a:br>
              <a:rPr lang="en-GB" sz="5500" dirty="0">
                <a:solidFill>
                  <a:schemeClr val="tx1"/>
                </a:solidFill>
              </a:rPr>
            </a:br>
            <a:endParaRPr lang="en-GB" sz="5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5500" dirty="0">
                <a:solidFill>
                  <a:schemeClr val="tx1"/>
                </a:solidFill>
              </a:rPr>
              <a:t>Or substantial work experience related to the field of proposed study </a:t>
            </a:r>
            <a:br>
              <a:rPr lang="en-GB" sz="5500" dirty="0">
                <a:solidFill>
                  <a:schemeClr val="tx1"/>
                </a:solidFill>
              </a:rPr>
            </a:br>
            <a:br>
              <a:rPr lang="en-GB" sz="5500" dirty="0">
                <a:solidFill>
                  <a:schemeClr val="tx1"/>
                </a:solidFill>
              </a:rPr>
            </a:br>
            <a:r>
              <a:rPr lang="en-GB" sz="5500" dirty="0">
                <a:solidFill>
                  <a:schemeClr val="tx1"/>
                </a:solidFill>
              </a:rPr>
              <a:t>and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5500" dirty="0">
                <a:solidFill>
                  <a:schemeClr val="tx1"/>
                </a:solidFill>
              </a:rPr>
              <a:t>Demonstrate capability in English equivalent to CEFR level B2 e.g. IELTS 5.5 (including 5.5 for reading and writing), PTE 51 or equivalent (where necessary)</a:t>
            </a:r>
            <a:br>
              <a:rPr lang="en-GB" sz="5500" dirty="0">
                <a:solidFill>
                  <a:schemeClr val="tx1"/>
                </a:solidFill>
              </a:rPr>
            </a:br>
            <a:endParaRPr lang="en-GB" sz="5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5500" dirty="0">
                <a:solidFill>
                  <a:schemeClr val="tx1"/>
                </a:solidFill>
              </a:rPr>
              <a:t>Students with GCSE English with 4 or above grade (previously C), WAEC Certificate with English with grade 1-6 grade exempted</a:t>
            </a:r>
            <a:br>
              <a:rPr lang="en-GB" sz="5500" dirty="0">
                <a:solidFill>
                  <a:schemeClr val="tx1"/>
                </a:solidFill>
              </a:rPr>
            </a:br>
            <a:endParaRPr lang="en-GB" sz="5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5500" dirty="0">
                <a:solidFill>
                  <a:schemeClr val="tx1"/>
                </a:solidFill>
              </a:rPr>
              <a:t>In-house English Test available for HND admission to those who do not have the above certificate</a:t>
            </a:r>
            <a:br>
              <a:rPr lang="en-GB" sz="5500" dirty="0">
                <a:solidFill>
                  <a:schemeClr val="tx1"/>
                </a:solidFill>
              </a:rPr>
            </a:br>
            <a:br>
              <a:rPr lang="en-GB" sz="5500" dirty="0">
                <a:solidFill>
                  <a:schemeClr val="tx1"/>
                </a:solidFill>
              </a:rPr>
            </a:br>
            <a:r>
              <a:rPr lang="en-GB" sz="5500" dirty="0">
                <a:solidFill>
                  <a:schemeClr val="tx1"/>
                </a:solidFill>
              </a:rPr>
              <a:t>and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5500" dirty="0">
                <a:solidFill>
                  <a:schemeClr val="tx1"/>
                </a:solidFill>
              </a:rPr>
              <a:t>Demonstrate a commitment to study and a reasonable expectation of success on the course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4200" dirty="0">
              <a:solidFill>
                <a:schemeClr val="tx1"/>
              </a:solidFill>
            </a:endParaRPr>
          </a:p>
        </p:txBody>
      </p:sp>
      <p:sp>
        <p:nvSpPr>
          <p:cNvPr id="6" name="AutoShape 1">
            <a:extLst>
              <a:ext uri="{FF2B5EF4-FFF2-40B4-BE49-F238E27FC236}">
                <a16:creationId xmlns:a16="http://schemas.microsoft.com/office/drawing/2014/main" id="{9D8A4ADB-5299-49E0-B11E-6253BF5611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4213" y="173196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2">
            <a:extLst>
              <a:ext uri="{FF2B5EF4-FFF2-40B4-BE49-F238E27FC236}">
                <a16:creationId xmlns:a16="http://schemas.microsoft.com/office/drawing/2014/main" id="{65227D9A-FB60-4961-86CB-6FAA23E694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4213" y="173196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532A8DC7-BA81-4165-AD21-7F5AC010B8A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4213" y="173196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B34C415D-7FF4-457D-A0FE-3C33F46765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4213" y="173196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5">
            <a:extLst>
              <a:ext uri="{FF2B5EF4-FFF2-40B4-BE49-F238E27FC236}">
                <a16:creationId xmlns:a16="http://schemas.microsoft.com/office/drawing/2014/main" id="{05EB2C47-ECFF-45EF-B0E0-1DE255FC16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4213" y="173196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3" name="Picture 12" descr="ictmlogo">
            <a:extLst>
              <a:ext uri="{FF2B5EF4-FFF2-40B4-BE49-F238E27FC236}">
                <a16:creationId xmlns:a16="http://schemas.microsoft.com/office/drawing/2014/main" id="{16F4F6C3-0890-48A3-8FCB-1C3B13BB047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8460" y="-1"/>
            <a:ext cx="1003539" cy="1164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2099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3194" y="1585595"/>
            <a:ext cx="10586089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Applications Form</a:t>
            </a:r>
            <a:br>
              <a:rPr lang="en-GB" sz="2400" dirty="0"/>
            </a:b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Copy of Passport + Visa (if applicable)</a:t>
            </a:r>
            <a:br>
              <a:rPr lang="en-GB" sz="2400" dirty="0"/>
            </a:b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 Copy of Certificates and Transcripts</a:t>
            </a:r>
            <a:br>
              <a:rPr lang="en-GB" sz="2400" dirty="0"/>
            </a:b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Work Experience Letter (where appropriate)</a:t>
            </a:r>
            <a:br>
              <a:rPr lang="en-GB" sz="2400" dirty="0"/>
            </a:b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2 Passport Size Photos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Proof of Address (bank statement, utility bill etc.)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Proof of Residency/6 months’ payslips</a:t>
            </a:r>
          </a:p>
          <a:p>
            <a:endParaRPr lang="en-GB" sz="22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66278" y="231246"/>
            <a:ext cx="8329902" cy="1164567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Required Documents for Admission</a:t>
            </a:r>
            <a:endParaRPr lang="en-GB" sz="2000" dirty="0"/>
          </a:p>
        </p:txBody>
      </p:sp>
      <p:pic>
        <p:nvPicPr>
          <p:cNvPr id="9" name="Picture 8" descr="ictmlogo">
            <a:extLst>
              <a:ext uri="{FF2B5EF4-FFF2-40B4-BE49-F238E27FC236}">
                <a16:creationId xmlns:a16="http://schemas.microsoft.com/office/drawing/2014/main" id="{C002734F-5B41-400F-B87D-018F6609D74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8460" y="-1"/>
            <a:ext cx="1003539" cy="1164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6126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493" y="607311"/>
            <a:ext cx="7535130" cy="1507067"/>
          </a:xfrm>
        </p:spPr>
        <p:txBody>
          <a:bodyPr/>
          <a:lstStyle/>
          <a:p>
            <a:r>
              <a:rPr lang="en-GB" dirty="0"/>
              <a:t>Assessment &amp; progression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521209"/>
              </p:ext>
            </p:extLst>
          </p:nvPr>
        </p:nvGraphicFramePr>
        <p:xfrm>
          <a:off x="651260" y="1843902"/>
          <a:ext cx="9497756" cy="4631231"/>
        </p:xfrm>
        <a:graphic>
          <a:graphicData uri="http://schemas.openxmlformats.org/drawingml/2006/table">
            <a:tbl>
              <a:tblPr/>
              <a:tblGrid>
                <a:gridCol w="779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8243">
                <a:tc>
                  <a:txBody>
                    <a:bodyPr/>
                    <a:lstStyle/>
                    <a:p>
                      <a:pPr marL="342900" indent="-342900" fontAlgn="t">
                        <a:buFont typeface="Wingdings" panose="05000000000000000000" pitchFamily="2" charset="2"/>
                        <a:buChar char="Ø"/>
                      </a:pPr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Bachelor degree: 17 Modules in 3 years, 3 modules per semester, 2 semesters in a year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GB" sz="1500" dirty="0">
                        <a:solidFill>
                          <a:schemeClr val="tx1"/>
                        </a:solidFill>
                        <a:effectLst/>
                        <a:latin typeface="inherit"/>
                      </a:endParaRP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GB" sz="1500" dirty="0">
                        <a:solidFill>
                          <a:schemeClr val="tx1"/>
                        </a:solidFill>
                        <a:effectLst/>
                        <a:latin typeface="inherit"/>
                      </a:endParaRP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141">
                <a:tc>
                  <a:txBody>
                    <a:bodyPr/>
                    <a:lstStyle/>
                    <a:p>
                      <a:pPr marL="285750" indent="-285750" fontAlgn="t">
                        <a:buFont typeface="Wingdings" panose="05000000000000000000" pitchFamily="2" charset="2"/>
                        <a:buChar char="Ø"/>
                      </a:pPr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HND:15 Units in 2 years, 4 units per semester, 2 semesters in a year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inherit"/>
                      </a:endParaRP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inherit"/>
                      </a:endParaRP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8243">
                <a:tc>
                  <a:txBody>
                    <a:bodyPr/>
                    <a:lstStyle/>
                    <a:p>
                      <a:pPr marL="285750" indent="-285750" fontAlgn="t">
                        <a:buFont typeface="Wingdings" panose="05000000000000000000" pitchFamily="2" charset="2"/>
                        <a:buChar char="Ø"/>
                      </a:pPr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Assessed by assignments and presentation where appropriate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inherit"/>
                      </a:endParaRP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inherit"/>
                      </a:endParaRP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6606">
                <a:tc>
                  <a:txBody>
                    <a:bodyPr/>
                    <a:lstStyle/>
                    <a:p>
                      <a:pPr marL="285750" indent="-285750" fontAlgn="t">
                        <a:buFont typeface="Wingdings" panose="05000000000000000000" pitchFamily="2" charset="2"/>
                        <a:buChar char="Ø"/>
                      </a:pPr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units can qualify for HNC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inherit"/>
                      </a:endParaRP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inherit"/>
                      </a:endParaRP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8243">
                <a:tc>
                  <a:txBody>
                    <a:bodyPr/>
                    <a:lstStyle/>
                    <a:p>
                      <a:pPr marL="285750" indent="-285750" fontAlgn="t">
                        <a:buFont typeface="Wingdings" panose="05000000000000000000" pitchFamily="2" charset="2"/>
                        <a:buChar char="Ø"/>
                      </a:pPr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completion of HND you can top-up with BA/BSc (1 year</a:t>
                      </a:r>
                      <a:r>
                        <a:rPr lang="en-GB" sz="2400" kern="1200" cap="none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degree</a:t>
                      </a:r>
                      <a:endParaRPr lang="en-GB" sz="2400" kern="1200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GB" sz="1500" b="0">
                        <a:solidFill>
                          <a:schemeClr val="tx1"/>
                        </a:solidFill>
                        <a:effectLst/>
                        <a:latin typeface="inherit"/>
                      </a:endParaRP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inherit"/>
                      </a:endParaRP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7313">
                <a:tc>
                  <a:txBody>
                    <a:bodyPr/>
                    <a:lstStyle/>
                    <a:p>
                      <a:pPr marL="285750" indent="-285750" fontAlgn="t">
                        <a:buFont typeface="Wingdings" panose="05000000000000000000" pitchFamily="2" charset="2"/>
                        <a:buChar char="Ø"/>
                      </a:pPr>
                      <a:r>
                        <a:rPr lang="en-GB" sz="2400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You can enter into employment</a:t>
                      </a: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inherit"/>
                      </a:endParaRP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inherit"/>
                      </a:endParaRPr>
                    </a:p>
                  </a:txBody>
                  <a:tcPr marL="75307" marR="75307" marT="37654" marB="3765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" name="Picture 6" descr="ictmlogo">
            <a:extLst>
              <a:ext uri="{FF2B5EF4-FFF2-40B4-BE49-F238E27FC236}">
                <a16:creationId xmlns:a16="http://schemas.microsoft.com/office/drawing/2014/main" id="{65882A27-F797-4F1A-AE83-4D248734B25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8460" y="-1"/>
            <a:ext cx="1003539" cy="1164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4199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31" y="0"/>
            <a:ext cx="10502772" cy="1507067"/>
          </a:xfrm>
        </p:spPr>
        <p:txBody>
          <a:bodyPr/>
          <a:lstStyle/>
          <a:p>
            <a:r>
              <a:rPr lang="en-GB" dirty="0"/>
              <a:t>Student resources</a:t>
            </a:r>
            <a:endParaRPr lang="en-GB" sz="2000" dirty="0"/>
          </a:p>
        </p:txBody>
      </p:sp>
      <p:sp>
        <p:nvSpPr>
          <p:cNvPr id="6" name="Rectangle 5"/>
          <p:cNvSpPr/>
          <p:nvPr/>
        </p:nvSpPr>
        <p:spPr>
          <a:xfrm>
            <a:off x="383531" y="1229853"/>
            <a:ext cx="8942484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en-GB" sz="2800" b="1" dirty="0">
                <a:solidFill>
                  <a:srgbClr val="FFFFFF"/>
                </a:solidFill>
                <a:latin typeface="inherit"/>
              </a:rPr>
              <a:t>ICON VLE</a:t>
            </a:r>
            <a:br>
              <a:rPr lang="en-GB" sz="2800" b="1" dirty="0">
                <a:solidFill>
                  <a:srgbClr val="FFFFFF"/>
                </a:solidFill>
                <a:latin typeface="inherit"/>
              </a:rPr>
            </a:br>
            <a:endParaRPr lang="en-GB" sz="2800" b="1" dirty="0">
              <a:solidFill>
                <a:srgbClr val="FFFFFF"/>
              </a:solidFill>
              <a:latin typeface="inherit"/>
            </a:endParaRP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en-GB" sz="2800" b="1" dirty="0">
                <a:solidFill>
                  <a:srgbClr val="FFFFFF"/>
                </a:solidFill>
                <a:latin typeface="inherit"/>
              </a:rPr>
              <a:t>Computer Labs</a:t>
            </a:r>
            <a:br>
              <a:rPr lang="en-GB" sz="2800" b="1" dirty="0">
                <a:solidFill>
                  <a:srgbClr val="FFFFFF"/>
                </a:solidFill>
                <a:latin typeface="inherit"/>
              </a:rPr>
            </a:br>
            <a:endParaRPr lang="en-GB" sz="2800" b="1" dirty="0">
              <a:solidFill>
                <a:srgbClr val="FFFFFF"/>
              </a:solidFill>
              <a:latin typeface="inherit"/>
            </a:endParaRP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en-GB" sz="2800" b="1" dirty="0">
                <a:solidFill>
                  <a:srgbClr val="FFFFFF"/>
                </a:solidFill>
                <a:latin typeface="inherit"/>
              </a:rPr>
              <a:t>Library (Physical and Online)</a:t>
            </a:r>
            <a:br>
              <a:rPr lang="en-GB" sz="2800" b="1" dirty="0">
                <a:solidFill>
                  <a:srgbClr val="FFFFFF"/>
                </a:solidFill>
                <a:latin typeface="inherit"/>
              </a:rPr>
            </a:br>
            <a:endParaRPr lang="en-GB" sz="2800" b="1" dirty="0">
              <a:solidFill>
                <a:srgbClr val="FFFFFF"/>
              </a:solidFill>
              <a:latin typeface="inherit"/>
            </a:endParaRP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en-GB" sz="2800" b="1" dirty="0">
                <a:solidFill>
                  <a:srgbClr val="FFFFFF"/>
                </a:solidFill>
                <a:latin typeface="inherit"/>
              </a:rPr>
              <a:t>Student Common Room</a:t>
            </a:r>
            <a:br>
              <a:rPr lang="en-GB" sz="2800" b="1" dirty="0">
                <a:solidFill>
                  <a:srgbClr val="FFFFFF"/>
                </a:solidFill>
                <a:latin typeface="inherit"/>
              </a:rPr>
            </a:br>
            <a:endParaRPr lang="en-GB" sz="2800" b="1" dirty="0">
              <a:solidFill>
                <a:srgbClr val="FFFFFF"/>
              </a:solidFill>
              <a:latin typeface="inherit"/>
            </a:endParaRP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en-GB" sz="2800" b="1" dirty="0">
                <a:solidFill>
                  <a:srgbClr val="FFFFFF"/>
                </a:solidFill>
                <a:latin typeface="inherit"/>
              </a:rPr>
              <a:t>ICON Café</a:t>
            </a: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endParaRPr lang="en-GB" sz="2800" b="1" dirty="0">
              <a:solidFill>
                <a:srgbClr val="FFFFFF"/>
              </a:solidFill>
              <a:latin typeface="inherit"/>
            </a:endParaRP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en-GB" sz="2800" b="1" dirty="0">
                <a:solidFill>
                  <a:srgbClr val="FFFFFF"/>
                </a:solidFill>
                <a:latin typeface="inherit"/>
              </a:rPr>
              <a:t>Multi Faith Prayer Room</a:t>
            </a: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endParaRPr lang="en-GB" sz="2800" b="1" dirty="0">
              <a:solidFill>
                <a:srgbClr val="FFFFFF"/>
              </a:solidFill>
              <a:latin typeface="inherit"/>
            </a:endParaRP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en-GB" sz="2800" b="1" dirty="0">
                <a:solidFill>
                  <a:srgbClr val="FFFFFF"/>
                </a:solidFill>
                <a:latin typeface="inherit"/>
              </a:rPr>
              <a:t>Photocopy &amp; Printing</a:t>
            </a:r>
            <a:br>
              <a:rPr lang="en-GB" sz="2400" b="1" dirty="0">
                <a:solidFill>
                  <a:srgbClr val="FFFFFF"/>
                </a:solidFill>
                <a:latin typeface="inherit"/>
              </a:rPr>
            </a:br>
            <a:endParaRPr lang="en-GB" sz="2400" b="1" dirty="0">
              <a:solidFill>
                <a:srgbClr val="FFFFFF"/>
              </a:solidFill>
              <a:latin typeface="inherit"/>
            </a:endParaRP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endParaRPr lang="en-GB" sz="2400" b="1" dirty="0">
              <a:solidFill>
                <a:srgbClr val="FFFFFF"/>
              </a:solidFill>
              <a:latin typeface="inherit"/>
            </a:endParaRPr>
          </a:p>
          <a:p>
            <a:pPr fontAlgn="base"/>
            <a:endParaRPr lang="en-GB" sz="24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7" descr="ictmlogo">
            <a:extLst>
              <a:ext uri="{FF2B5EF4-FFF2-40B4-BE49-F238E27FC236}">
                <a16:creationId xmlns:a16="http://schemas.microsoft.com/office/drawing/2014/main" id="{87A69505-346A-432B-BC73-9E19C8C559A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8460" y="-1"/>
            <a:ext cx="1003539" cy="1164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436452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1715</TotalTime>
  <Words>720</Words>
  <Application>Microsoft Office PowerPoint</Application>
  <PresentationFormat>Widescreen</PresentationFormat>
  <Paragraphs>155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</vt:lpstr>
      <vt:lpstr>Century Gothic</vt:lpstr>
      <vt:lpstr>Helvetica</vt:lpstr>
      <vt:lpstr>inherit</vt:lpstr>
      <vt:lpstr>Wingdings</vt:lpstr>
      <vt:lpstr>Wingdings 3</vt:lpstr>
      <vt:lpstr>Slice</vt:lpstr>
      <vt:lpstr>Welcome to icon college</vt:lpstr>
      <vt:lpstr>College profile</vt:lpstr>
      <vt:lpstr>Courses on offer</vt:lpstr>
      <vt:lpstr>BTEC Level 5 HNDs</vt:lpstr>
      <vt:lpstr>  About courses</vt:lpstr>
      <vt:lpstr> Entry requirement</vt:lpstr>
      <vt:lpstr> Required Documents for Admission</vt:lpstr>
      <vt:lpstr>Assessment &amp; progression</vt:lpstr>
      <vt:lpstr>Student resources</vt:lpstr>
      <vt:lpstr>Student support</vt:lpstr>
      <vt:lpstr> slc funding</vt:lpstr>
      <vt:lpstr>PowerPoint Presentation</vt:lpstr>
      <vt:lpstr>Questions &amp; 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icon college</dc:title>
  <dc:creator>Taurean Bryan</dc:creator>
  <cp:lastModifiedBy>Azizur Rahman</cp:lastModifiedBy>
  <cp:revision>113</cp:revision>
  <dcterms:created xsi:type="dcterms:W3CDTF">2019-09-04T15:03:32Z</dcterms:created>
  <dcterms:modified xsi:type="dcterms:W3CDTF">2022-09-02T15:06:35Z</dcterms:modified>
</cp:coreProperties>
</file>